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445" r:id="rId2"/>
    <p:sldId id="453" r:id="rId3"/>
    <p:sldId id="471" r:id="rId4"/>
    <p:sldId id="454" r:id="rId5"/>
    <p:sldId id="473" r:id="rId6"/>
    <p:sldId id="456" r:id="rId7"/>
    <p:sldId id="474" r:id="rId8"/>
    <p:sldId id="457" r:id="rId9"/>
    <p:sldId id="479" r:id="rId10"/>
    <p:sldId id="458" r:id="rId11"/>
    <p:sldId id="478" r:id="rId12"/>
    <p:sldId id="460" r:id="rId13"/>
    <p:sldId id="448" r:id="rId14"/>
    <p:sldId id="461" r:id="rId15"/>
    <p:sldId id="462" r:id="rId16"/>
    <p:sldId id="485" r:id="rId17"/>
    <p:sldId id="481" r:id="rId18"/>
    <p:sldId id="464" r:id="rId19"/>
    <p:sldId id="484" r:id="rId20"/>
    <p:sldId id="482" r:id="rId21"/>
    <p:sldId id="483" r:id="rId22"/>
    <p:sldId id="466" r:id="rId23"/>
    <p:sldId id="468" r:id="rId24"/>
    <p:sldId id="4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姚晓宇" initials="姚晓宇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4" d="100"/>
          <a:sy n="94" d="100"/>
        </p:scale>
        <p:origin x="66" y="264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3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596743"/>
            <a:ext cx="12192000" cy="289392"/>
            <a:chOff x="0" y="6418402"/>
            <a:chExt cx="12192000" cy="439598"/>
          </a:xfrm>
          <a:solidFill>
            <a:srgbClr val="7D7D7D"/>
          </a:solidFill>
        </p:grpSpPr>
        <p:sp>
          <p:nvSpPr>
            <p:cNvPr id="3" name="矩形 2"/>
            <p:cNvSpPr/>
            <p:nvPr userDrawn="1"/>
          </p:nvSpPr>
          <p:spPr>
            <a:xfrm>
              <a:off x="0" y="6554804"/>
              <a:ext cx="12192000" cy="303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椭圆 3"/>
            <p:cNvSpPr>
              <a:spLocks noChangeAspect="1"/>
            </p:cNvSpPr>
            <p:nvPr userDrawn="1"/>
          </p:nvSpPr>
          <p:spPr>
            <a:xfrm>
              <a:off x="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" name="椭圆 4"/>
            <p:cNvSpPr>
              <a:spLocks noChangeAspect="1"/>
            </p:cNvSpPr>
            <p:nvPr userDrawn="1"/>
          </p:nvSpPr>
          <p:spPr>
            <a:xfrm>
              <a:off x="2602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>
              <a:spLocks noChangeAspect="1"/>
            </p:cNvSpPr>
            <p:nvPr userDrawn="1"/>
          </p:nvSpPr>
          <p:spPr>
            <a:xfrm>
              <a:off x="5204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椭圆 6"/>
            <p:cNvSpPr>
              <a:spLocks noChangeAspect="1"/>
            </p:cNvSpPr>
            <p:nvPr userDrawn="1"/>
          </p:nvSpPr>
          <p:spPr>
            <a:xfrm>
              <a:off x="7807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椭圆 7"/>
            <p:cNvSpPr>
              <a:spLocks noChangeAspect="1"/>
            </p:cNvSpPr>
            <p:nvPr userDrawn="1"/>
          </p:nvSpPr>
          <p:spPr>
            <a:xfrm>
              <a:off x="10409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椭圆 8"/>
            <p:cNvSpPr>
              <a:spLocks noChangeAspect="1"/>
            </p:cNvSpPr>
            <p:nvPr userDrawn="1"/>
          </p:nvSpPr>
          <p:spPr>
            <a:xfrm>
              <a:off x="13012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椭圆 9"/>
            <p:cNvSpPr>
              <a:spLocks noChangeAspect="1"/>
            </p:cNvSpPr>
            <p:nvPr userDrawn="1"/>
          </p:nvSpPr>
          <p:spPr>
            <a:xfrm>
              <a:off x="15614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椭圆 10"/>
            <p:cNvSpPr>
              <a:spLocks noChangeAspect="1"/>
            </p:cNvSpPr>
            <p:nvPr userDrawn="1"/>
          </p:nvSpPr>
          <p:spPr>
            <a:xfrm>
              <a:off x="18217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20819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椭圆 12"/>
            <p:cNvSpPr>
              <a:spLocks noChangeAspect="1"/>
            </p:cNvSpPr>
            <p:nvPr userDrawn="1"/>
          </p:nvSpPr>
          <p:spPr>
            <a:xfrm>
              <a:off x="23421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椭圆 13"/>
            <p:cNvSpPr>
              <a:spLocks noChangeAspect="1"/>
            </p:cNvSpPr>
            <p:nvPr userDrawn="1"/>
          </p:nvSpPr>
          <p:spPr>
            <a:xfrm>
              <a:off x="26024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椭圆 14"/>
            <p:cNvSpPr>
              <a:spLocks noChangeAspect="1"/>
            </p:cNvSpPr>
            <p:nvPr userDrawn="1"/>
          </p:nvSpPr>
          <p:spPr>
            <a:xfrm>
              <a:off x="28626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椭圆 15"/>
            <p:cNvSpPr>
              <a:spLocks noChangeAspect="1"/>
            </p:cNvSpPr>
            <p:nvPr userDrawn="1"/>
          </p:nvSpPr>
          <p:spPr>
            <a:xfrm>
              <a:off x="31229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椭圆 16"/>
            <p:cNvSpPr>
              <a:spLocks noChangeAspect="1"/>
            </p:cNvSpPr>
            <p:nvPr userDrawn="1"/>
          </p:nvSpPr>
          <p:spPr>
            <a:xfrm>
              <a:off x="33831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椭圆 17"/>
            <p:cNvSpPr>
              <a:spLocks noChangeAspect="1"/>
            </p:cNvSpPr>
            <p:nvPr userDrawn="1"/>
          </p:nvSpPr>
          <p:spPr>
            <a:xfrm>
              <a:off x="36434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椭圆 18"/>
            <p:cNvSpPr>
              <a:spLocks noChangeAspect="1"/>
            </p:cNvSpPr>
            <p:nvPr userDrawn="1"/>
          </p:nvSpPr>
          <p:spPr>
            <a:xfrm>
              <a:off x="39036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椭圆 19"/>
            <p:cNvSpPr>
              <a:spLocks noChangeAspect="1"/>
            </p:cNvSpPr>
            <p:nvPr userDrawn="1"/>
          </p:nvSpPr>
          <p:spPr>
            <a:xfrm>
              <a:off x="41639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>
              <a:spLocks noChangeAspect="1"/>
            </p:cNvSpPr>
            <p:nvPr userDrawn="1"/>
          </p:nvSpPr>
          <p:spPr>
            <a:xfrm>
              <a:off x="44241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椭圆 21"/>
            <p:cNvSpPr>
              <a:spLocks noChangeAspect="1"/>
            </p:cNvSpPr>
            <p:nvPr userDrawn="1"/>
          </p:nvSpPr>
          <p:spPr>
            <a:xfrm>
              <a:off x="46843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椭圆 22"/>
            <p:cNvSpPr>
              <a:spLocks noChangeAspect="1"/>
            </p:cNvSpPr>
            <p:nvPr userDrawn="1"/>
          </p:nvSpPr>
          <p:spPr>
            <a:xfrm>
              <a:off x="49446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椭圆 23"/>
            <p:cNvSpPr>
              <a:spLocks noChangeAspect="1"/>
            </p:cNvSpPr>
            <p:nvPr userDrawn="1"/>
          </p:nvSpPr>
          <p:spPr>
            <a:xfrm>
              <a:off x="52048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椭圆 24"/>
            <p:cNvSpPr>
              <a:spLocks noChangeAspect="1"/>
            </p:cNvSpPr>
            <p:nvPr userDrawn="1"/>
          </p:nvSpPr>
          <p:spPr>
            <a:xfrm>
              <a:off x="546512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椭圆 25"/>
            <p:cNvSpPr>
              <a:spLocks noChangeAspect="1"/>
            </p:cNvSpPr>
            <p:nvPr userDrawn="1"/>
          </p:nvSpPr>
          <p:spPr>
            <a:xfrm>
              <a:off x="572536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7" name="椭圆 26"/>
            <p:cNvSpPr>
              <a:spLocks noChangeAspect="1"/>
            </p:cNvSpPr>
            <p:nvPr userDrawn="1"/>
          </p:nvSpPr>
          <p:spPr>
            <a:xfrm>
              <a:off x="598561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8" name="椭圆 27"/>
            <p:cNvSpPr>
              <a:spLocks noChangeAspect="1"/>
            </p:cNvSpPr>
            <p:nvPr userDrawn="1"/>
          </p:nvSpPr>
          <p:spPr>
            <a:xfrm>
              <a:off x="624585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椭圆 28"/>
            <p:cNvSpPr>
              <a:spLocks noChangeAspect="1"/>
            </p:cNvSpPr>
            <p:nvPr userDrawn="1"/>
          </p:nvSpPr>
          <p:spPr>
            <a:xfrm>
              <a:off x="650610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椭圆 29"/>
            <p:cNvSpPr>
              <a:spLocks noChangeAspect="1"/>
            </p:cNvSpPr>
            <p:nvPr userDrawn="1"/>
          </p:nvSpPr>
          <p:spPr>
            <a:xfrm>
              <a:off x="676634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椭圆 30"/>
            <p:cNvSpPr>
              <a:spLocks noChangeAspect="1"/>
            </p:cNvSpPr>
            <p:nvPr userDrawn="1"/>
          </p:nvSpPr>
          <p:spPr>
            <a:xfrm>
              <a:off x="702658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>
              <a:spLocks noChangeAspect="1"/>
            </p:cNvSpPr>
            <p:nvPr userDrawn="1"/>
          </p:nvSpPr>
          <p:spPr>
            <a:xfrm>
              <a:off x="728683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>
              <a:spLocks noChangeAspect="1"/>
            </p:cNvSpPr>
            <p:nvPr userDrawn="1"/>
          </p:nvSpPr>
          <p:spPr>
            <a:xfrm>
              <a:off x="754707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 33"/>
            <p:cNvSpPr>
              <a:spLocks noChangeAspect="1"/>
            </p:cNvSpPr>
            <p:nvPr userDrawn="1"/>
          </p:nvSpPr>
          <p:spPr>
            <a:xfrm>
              <a:off x="780732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椭圆 34"/>
            <p:cNvSpPr>
              <a:spLocks noChangeAspect="1"/>
            </p:cNvSpPr>
            <p:nvPr userDrawn="1"/>
          </p:nvSpPr>
          <p:spPr>
            <a:xfrm>
              <a:off x="806756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6" name="椭圆 35"/>
            <p:cNvSpPr>
              <a:spLocks noChangeAspect="1"/>
            </p:cNvSpPr>
            <p:nvPr userDrawn="1"/>
          </p:nvSpPr>
          <p:spPr>
            <a:xfrm>
              <a:off x="832780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椭圆 36"/>
            <p:cNvSpPr>
              <a:spLocks noChangeAspect="1"/>
            </p:cNvSpPr>
            <p:nvPr userDrawn="1"/>
          </p:nvSpPr>
          <p:spPr>
            <a:xfrm>
              <a:off x="858805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>
              <a:spLocks noChangeAspect="1"/>
            </p:cNvSpPr>
            <p:nvPr userDrawn="1"/>
          </p:nvSpPr>
          <p:spPr>
            <a:xfrm>
              <a:off x="884829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椭圆 38"/>
            <p:cNvSpPr>
              <a:spLocks noChangeAspect="1"/>
            </p:cNvSpPr>
            <p:nvPr userDrawn="1"/>
          </p:nvSpPr>
          <p:spPr>
            <a:xfrm>
              <a:off x="910854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椭圆 39"/>
            <p:cNvSpPr>
              <a:spLocks noChangeAspect="1"/>
            </p:cNvSpPr>
            <p:nvPr userDrawn="1"/>
          </p:nvSpPr>
          <p:spPr>
            <a:xfrm>
              <a:off x="936878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1" name="椭圆 40"/>
            <p:cNvSpPr>
              <a:spLocks noChangeAspect="1"/>
            </p:cNvSpPr>
            <p:nvPr userDrawn="1"/>
          </p:nvSpPr>
          <p:spPr>
            <a:xfrm>
              <a:off x="962902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椭圆 41"/>
            <p:cNvSpPr>
              <a:spLocks noChangeAspect="1"/>
            </p:cNvSpPr>
            <p:nvPr userDrawn="1"/>
          </p:nvSpPr>
          <p:spPr>
            <a:xfrm>
              <a:off x="988927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椭圆 42"/>
            <p:cNvSpPr>
              <a:spLocks noChangeAspect="1"/>
            </p:cNvSpPr>
            <p:nvPr userDrawn="1"/>
          </p:nvSpPr>
          <p:spPr>
            <a:xfrm>
              <a:off x="1014951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椭圆 43"/>
            <p:cNvSpPr>
              <a:spLocks noChangeAspect="1"/>
            </p:cNvSpPr>
            <p:nvPr userDrawn="1"/>
          </p:nvSpPr>
          <p:spPr>
            <a:xfrm>
              <a:off x="1040976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椭圆 44"/>
            <p:cNvSpPr>
              <a:spLocks noChangeAspect="1"/>
            </p:cNvSpPr>
            <p:nvPr userDrawn="1"/>
          </p:nvSpPr>
          <p:spPr>
            <a:xfrm>
              <a:off x="10670004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椭圆 45"/>
            <p:cNvSpPr>
              <a:spLocks noChangeAspect="1"/>
            </p:cNvSpPr>
            <p:nvPr userDrawn="1"/>
          </p:nvSpPr>
          <p:spPr>
            <a:xfrm>
              <a:off x="10930248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椭圆 46"/>
            <p:cNvSpPr>
              <a:spLocks noChangeAspect="1"/>
            </p:cNvSpPr>
            <p:nvPr userDrawn="1"/>
          </p:nvSpPr>
          <p:spPr>
            <a:xfrm>
              <a:off x="11190492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椭圆 47"/>
            <p:cNvSpPr>
              <a:spLocks noChangeAspect="1"/>
            </p:cNvSpPr>
            <p:nvPr userDrawn="1"/>
          </p:nvSpPr>
          <p:spPr>
            <a:xfrm>
              <a:off x="11450736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椭圆 48"/>
            <p:cNvSpPr>
              <a:spLocks noChangeAspect="1"/>
            </p:cNvSpPr>
            <p:nvPr userDrawn="1"/>
          </p:nvSpPr>
          <p:spPr>
            <a:xfrm>
              <a:off x="11710980" y="6418402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任意多边形 49"/>
            <p:cNvSpPr>
              <a:spLocks noChangeAspect="1"/>
            </p:cNvSpPr>
            <p:nvPr userDrawn="1"/>
          </p:nvSpPr>
          <p:spPr>
            <a:xfrm>
              <a:off x="11971228" y="6418402"/>
              <a:ext cx="220772" cy="288000"/>
            </a:xfrm>
            <a:custGeom>
              <a:avLst/>
              <a:gdLst>
                <a:gd name="connsiteX0" fmla="*/ 144000 w 220772"/>
                <a:gd name="connsiteY0" fmla="*/ 0 h 288000"/>
                <a:gd name="connsiteX1" fmla="*/ 200051 w 220772"/>
                <a:gd name="connsiteY1" fmla="*/ 11316 h 288000"/>
                <a:gd name="connsiteX2" fmla="*/ 220772 w 220772"/>
                <a:gd name="connsiteY2" fmla="*/ 25287 h 288000"/>
                <a:gd name="connsiteX3" fmla="*/ 220772 w 220772"/>
                <a:gd name="connsiteY3" fmla="*/ 262714 h 288000"/>
                <a:gd name="connsiteX4" fmla="*/ 200051 w 220772"/>
                <a:gd name="connsiteY4" fmla="*/ 276684 h 288000"/>
                <a:gd name="connsiteX5" fmla="*/ 144000 w 220772"/>
                <a:gd name="connsiteY5" fmla="*/ 288000 h 288000"/>
                <a:gd name="connsiteX6" fmla="*/ 0 w 220772"/>
                <a:gd name="connsiteY6" fmla="*/ 144000 h 288000"/>
                <a:gd name="connsiteX7" fmla="*/ 144000 w 220772"/>
                <a:gd name="connsiteY7" fmla="*/ 0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772" h="288000">
                  <a:moveTo>
                    <a:pt x="144000" y="0"/>
                  </a:moveTo>
                  <a:cubicBezTo>
                    <a:pt x="163882" y="0"/>
                    <a:pt x="182823" y="4030"/>
                    <a:pt x="200051" y="11316"/>
                  </a:cubicBezTo>
                  <a:lnTo>
                    <a:pt x="220772" y="25287"/>
                  </a:lnTo>
                  <a:lnTo>
                    <a:pt x="220772" y="262714"/>
                  </a:lnTo>
                  <a:lnTo>
                    <a:pt x="200051" y="276684"/>
                  </a:lnTo>
                  <a:cubicBezTo>
                    <a:pt x="182823" y="283971"/>
                    <a:pt x="163882" y="288000"/>
                    <a:pt x="144000" y="288000"/>
                  </a:cubicBez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54" name="矩形 53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0"/>
            <a:ext cx="3182988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2022-04-12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2022-04-12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0.wmf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50.png"/><Relationship Id="rId10" Type="http://schemas.openxmlformats.org/officeDocument/2006/relationships/image" Target="../media/image47.e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4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60.png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5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7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png"/><Relationship Id="rId5" Type="http://schemas.openxmlformats.org/officeDocument/2006/relationships/image" Target="../media/image73.wmf"/><Relationship Id="rId4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82.wmf"/><Relationship Id="rId3" Type="http://schemas.openxmlformats.org/officeDocument/2006/relationships/image" Target="../media/image74.png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84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81.wmf"/><Relationship Id="rId5" Type="http://schemas.openxmlformats.org/officeDocument/2006/relationships/image" Target="../media/image73.wmf"/><Relationship Id="rId15" Type="http://schemas.openxmlformats.org/officeDocument/2006/relationships/image" Target="../media/image83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86.png"/><Relationship Id="rId10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.w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emf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11" Type="http://schemas.openxmlformats.org/officeDocument/2006/relationships/image" Target="../media/image24.emf"/><Relationship Id="rId5" Type="http://schemas.openxmlformats.org/officeDocument/2006/relationships/image" Target="../media/image22.emf"/><Relationship Id="rId10" Type="http://schemas.openxmlformats.org/officeDocument/2006/relationships/image" Target="../media/image19.w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019890-BBED-4F6B-91AB-EF1194C128DC}"/>
              </a:ext>
            </a:extLst>
          </p:cNvPr>
          <p:cNvSpPr txBox="1"/>
          <p:nvPr/>
        </p:nvSpPr>
        <p:spPr>
          <a:xfrm>
            <a:off x="2925901" y="2357230"/>
            <a:ext cx="63498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第二次习题课</a:t>
            </a:r>
            <a:endParaRPr lang="zh-CN" altLang="en-US" sz="8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568EEA-AF6B-464E-87A5-006E2CA730E0}"/>
              </a:ext>
            </a:extLst>
          </p:cNvPr>
          <p:cNvSpPr txBox="1"/>
          <p:nvPr/>
        </p:nvSpPr>
        <p:spPr>
          <a:xfrm>
            <a:off x="4246885" y="4191000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时间：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2022-4-12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515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C5F1BCF-1EB0-4ECA-94CF-039FB1EE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948271" y="2071373"/>
            <a:ext cx="3324249" cy="22812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76918A8-6893-494F-9CA5-AF78D02D6DFC}"/>
              </a:ext>
            </a:extLst>
          </p:cNvPr>
          <p:cNvSpPr txBox="1"/>
          <p:nvPr/>
        </p:nvSpPr>
        <p:spPr>
          <a:xfrm>
            <a:off x="786512" y="23225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7945DE-DE24-4805-88C3-EA68EBB73F5C}"/>
              </a:ext>
            </a:extLst>
          </p:cNvPr>
          <p:cNvSpPr txBox="1"/>
          <p:nvPr/>
        </p:nvSpPr>
        <p:spPr>
          <a:xfrm>
            <a:off x="1521965" y="236368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由动量守恒、机械能守恒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73B7316-6EE4-4894-8A8C-C525F655D3DF}"/>
                  </a:ext>
                </a:extLst>
              </p:cNvPr>
              <p:cNvSpPr txBox="1"/>
              <p:nvPr/>
            </p:nvSpPr>
            <p:spPr>
              <a:xfrm>
                <a:off x="1853401" y="2837610"/>
                <a:ext cx="20181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73B7316-6EE4-4894-8A8C-C525F655D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401" y="2837610"/>
                <a:ext cx="2018181" cy="307777"/>
              </a:xfrm>
              <a:prstGeom prst="rect">
                <a:avLst/>
              </a:prstGeom>
              <a:blipFill>
                <a:blip r:embed="rId5"/>
                <a:stretch>
                  <a:fillRect l="-906" r="-2417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557096F-DE05-4D21-83A8-501DC7229E73}"/>
                  </a:ext>
                </a:extLst>
              </p:cNvPr>
              <p:cNvSpPr/>
              <p:nvPr/>
            </p:nvSpPr>
            <p:spPr>
              <a:xfrm>
                <a:off x="1224493" y="3307887"/>
                <a:ext cx="3799951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zh-CN" altLang="en-US" sz="200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>
                  <a:latin typeface="华文宋体" panose="02010600040101010101" pitchFamily="2" charset="-122"/>
                  <a:ea typeface="华文宋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557096F-DE05-4D21-83A8-501DC7229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93" y="3307887"/>
                <a:ext cx="3799951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D8B44BCB-3AA3-4965-A924-618C6F486726}"/>
              </a:ext>
            </a:extLst>
          </p:cNvPr>
          <p:cNvGrpSpPr/>
          <p:nvPr/>
        </p:nvGrpSpPr>
        <p:grpSpPr>
          <a:xfrm>
            <a:off x="1224493" y="4199993"/>
            <a:ext cx="6355142" cy="1008746"/>
            <a:chOff x="840595" y="4264624"/>
            <a:chExt cx="6355142" cy="100874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0B896F2-9482-4CA7-9DE8-5AC50980B3FB}"/>
                </a:ext>
              </a:extLst>
            </p:cNvPr>
            <p:cNvSpPr txBox="1"/>
            <p:nvPr/>
          </p:nvSpPr>
          <p:spPr>
            <a:xfrm>
              <a:off x="840595" y="458687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解得：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6B528E60-B8DE-4788-9807-83AA568643A7}"/>
                    </a:ext>
                  </a:extLst>
                </p:cNvPr>
                <p:cNvSpPr/>
                <p:nvPr/>
              </p:nvSpPr>
              <p:spPr>
                <a:xfrm>
                  <a:off x="1735123" y="4264624"/>
                  <a:ext cx="2674515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000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123" y="4264624"/>
                  <a:ext cx="2674515" cy="100168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6F96404-BD97-4AFF-A86D-C81BE77B7C95}"/>
                    </a:ext>
                  </a:extLst>
                </p:cNvPr>
                <p:cNvSpPr/>
                <p:nvPr/>
              </p:nvSpPr>
              <p:spPr>
                <a:xfrm>
                  <a:off x="4521222" y="4271686"/>
                  <a:ext cx="2674515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000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6F96404-BD97-4AFF-A86D-C81BE77B7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222" y="4271686"/>
                  <a:ext cx="2674515" cy="10016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52C1528-31DA-44FF-9965-BB1D8B48D711}"/>
              </a:ext>
            </a:extLst>
          </p:cNvPr>
          <p:cNvGrpSpPr/>
          <p:nvPr/>
        </p:nvGrpSpPr>
        <p:grpSpPr>
          <a:xfrm>
            <a:off x="1200864" y="5312773"/>
            <a:ext cx="7591526" cy="1001684"/>
            <a:chOff x="801752" y="5372022"/>
            <a:chExt cx="7591526" cy="100168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7746FE3-7DC2-4336-A491-E2A2254306C4}"/>
                </a:ext>
              </a:extLst>
            </p:cNvPr>
            <p:cNvSpPr txBox="1"/>
            <p:nvPr/>
          </p:nvSpPr>
          <p:spPr>
            <a:xfrm>
              <a:off x="801752" y="57051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相对速率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F0352CBC-2017-467A-A8C5-22927DED914C}"/>
                    </a:ext>
                  </a:extLst>
                </p:cNvPr>
                <p:cNvSpPr/>
                <p:nvPr/>
              </p:nvSpPr>
              <p:spPr>
                <a:xfrm>
                  <a:off x="2320654" y="5372022"/>
                  <a:ext cx="6072624" cy="100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zh-CN" altLang="en-US" sz="2000" dirty="0">
                    <a:latin typeface="华文宋体" panose="02010600040101010101" pitchFamily="2" charset="-122"/>
                    <a:ea typeface="华文宋体" panose="02010600040101010101" pitchFamily="2" charset="-122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0654" y="5372022"/>
                  <a:ext cx="6072624" cy="100168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BD11675-6FEE-4B23-91FF-766FF5B38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834" y="713341"/>
            <a:ext cx="9742252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对象 34">
            <a:hlinkClick r:id="" action="ppaction://ole?verb=0"/>
            <a:extLst>
              <a:ext uri="{FF2B5EF4-FFF2-40B4-BE49-F238E27FC236}">
                <a16:creationId xmlns:a16="http://schemas.microsoft.com/office/drawing/2014/main" id="{1AC2441F-BB54-483D-AEC1-0F375E147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071289"/>
              </p:ext>
            </p:extLst>
          </p:nvPr>
        </p:nvGraphicFramePr>
        <p:xfrm>
          <a:off x="8071803" y="5832090"/>
          <a:ext cx="2742081" cy="726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2" r:id="rId3" imgW="1625600" imgH="431800" progId="Equation.KSEE3">
                  <p:embed/>
                </p:oleObj>
              </mc:Choice>
              <mc:Fallback>
                <p:oleObj r:id="rId3" imgW="1625600" imgH="431800" progId="Equation.KSEE3">
                  <p:embed/>
                  <p:pic>
                    <p:nvPicPr>
                      <p:cNvPr id="24" name="对象 3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AC2441F-BB54-483D-AEC1-0F375E1470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71803" y="5832090"/>
                        <a:ext cx="2742081" cy="72695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4">
            <a:extLst>
              <a:ext uri="{FF2B5EF4-FFF2-40B4-BE49-F238E27FC236}">
                <a16:creationId xmlns:a16="http://schemas.microsoft.com/office/drawing/2014/main" id="{33A8EAC3-9E67-4466-80EA-0F5AC83C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" y="2083886"/>
            <a:ext cx="59216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CD373A6-953B-4E27-B7EF-773A99CE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74" y="5337741"/>
            <a:ext cx="5043524" cy="523879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4015EAB-ED27-4AD6-B222-C60A04FDDA9C}"/>
              </a:ext>
            </a:extLst>
          </p:cNvPr>
          <p:cNvSpPr txBox="1"/>
          <p:nvPr/>
        </p:nvSpPr>
        <p:spPr>
          <a:xfrm>
            <a:off x="834478" y="479625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根据动量定理：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60BE8F7-DEA5-48DA-9A5E-4C420CD51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03" y="5861620"/>
            <a:ext cx="6847840" cy="673558"/>
          </a:xfrm>
          <a:prstGeom prst="rect">
            <a:avLst/>
          </a:prstGeom>
        </p:spPr>
      </p:pic>
      <p:graphicFrame>
        <p:nvGraphicFramePr>
          <p:cNvPr id="41" name="对象 -2147482615">
            <a:extLst>
              <a:ext uri="{FF2B5EF4-FFF2-40B4-BE49-F238E27FC236}">
                <a16:creationId xmlns:a16="http://schemas.microsoft.com/office/drawing/2014/main" id="{4F7D7C2D-B428-4C04-A199-7C196F084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037300"/>
              </p:ext>
            </p:extLst>
          </p:nvPr>
        </p:nvGraphicFramePr>
        <p:xfrm>
          <a:off x="960438" y="4344988"/>
          <a:ext cx="160496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73" r:id="rId7" imgW="748030" imgH="215900" progId="Equation.3">
                  <p:embed/>
                </p:oleObj>
              </mc:Choice>
              <mc:Fallback>
                <p:oleObj r:id="rId7" imgW="748030" imgH="215900" progId="Equation.3">
                  <p:embed/>
                  <p:pic>
                    <p:nvPicPr>
                      <p:cNvPr id="4" name="对象 -2147482615">
                        <a:extLst>
                          <a:ext uri="{FF2B5EF4-FFF2-40B4-BE49-F238E27FC236}">
                            <a16:creationId xmlns:a16="http://schemas.microsoft.com/office/drawing/2014/main" id="{7DC8F0AA-94CC-46D1-B122-64227A3706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60438" y="4344988"/>
                        <a:ext cx="1604962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>
            <a:extLst>
              <a:ext uri="{FF2B5EF4-FFF2-40B4-BE49-F238E27FC236}">
                <a16:creationId xmlns:a16="http://schemas.microsoft.com/office/drawing/2014/main" id="{4C142A66-6DD2-4619-AE79-7EC7919E13FA}"/>
              </a:ext>
            </a:extLst>
          </p:cNvPr>
          <p:cNvSpPr txBox="1"/>
          <p:nvPr/>
        </p:nvSpPr>
        <p:spPr>
          <a:xfrm>
            <a:off x="2565400" y="4316126"/>
            <a:ext cx="541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的方向向下，设火箭飞行方向为正方向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AF84DAFC-E48E-44A6-B42B-5366E06BB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3333" y="2121087"/>
            <a:ext cx="1895489" cy="19383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804DEC-8F23-4449-830D-D7014006BC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4719" y="4233134"/>
            <a:ext cx="3485807" cy="8758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A94283-EB20-458E-B26C-3D6D38FFE1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971" y="2505823"/>
            <a:ext cx="7648631" cy="1628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140A42-4274-4145-A7FF-A981CD831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080" y="867158"/>
            <a:ext cx="10396614" cy="11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6587867-05E7-4214-A2E3-151C2D41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71" y="3253142"/>
            <a:ext cx="4639458" cy="25056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F86FDE2-9609-4BD8-8260-84BE4AE6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0" y="885182"/>
            <a:ext cx="9882260" cy="20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134A88B-9BDC-45A5-952C-85C5C14F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0" y="1015125"/>
            <a:ext cx="5849360" cy="1747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D47235-74E1-4B6B-8169-8C688CB4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" t="5186" r="1"/>
          <a:stretch/>
        </p:blipFill>
        <p:spPr>
          <a:xfrm>
            <a:off x="208890" y="2886215"/>
            <a:ext cx="5887110" cy="1730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180592-748E-40E2-B666-58733CC8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90" y="4740442"/>
            <a:ext cx="5924860" cy="16168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C54DC9-4467-44E4-A90A-2DE45A5C12BB}"/>
              </a:ext>
            </a:extLst>
          </p:cNvPr>
          <p:cNvSpPr txBox="1"/>
          <p:nvPr/>
        </p:nvSpPr>
        <p:spPr>
          <a:xfrm>
            <a:off x="246640" y="5220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知识回顾：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5143AC-AC43-4B84-B1FF-021970531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150" y="1748047"/>
            <a:ext cx="5590477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5FEE51-EBBE-4A44-A8B6-AB23AB01E44D}"/>
              </a:ext>
            </a:extLst>
          </p:cNvPr>
          <p:cNvSpPr txBox="1"/>
          <p:nvPr/>
        </p:nvSpPr>
        <p:spPr>
          <a:xfrm>
            <a:off x="1015449" y="894130"/>
            <a:ext cx="70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4C3399-7352-4A1C-A657-BD65010DFD62}"/>
              </a:ext>
            </a:extLst>
          </p:cNvPr>
          <p:cNvSpPr txBox="1"/>
          <p:nvPr/>
        </p:nvSpPr>
        <p:spPr>
          <a:xfrm>
            <a:off x="1673672" y="903684"/>
            <a:ext cx="181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受力分析！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1DC165-EF90-4B61-ACBE-79A23BC6F83D}"/>
              </a:ext>
            </a:extLst>
          </p:cNvPr>
          <p:cNvSpPr/>
          <p:nvPr/>
        </p:nvSpPr>
        <p:spPr>
          <a:xfrm>
            <a:off x="3331829" y="89656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设垂直纸面向里为正方向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D39A8D-F385-4265-BFF4-D01015C245AE}"/>
              </a:ext>
            </a:extLst>
          </p:cNvPr>
          <p:cNvSpPr txBox="1"/>
          <p:nvPr/>
        </p:nvSpPr>
        <p:spPr>
          <a:xfrm>
            <a:off x="1649790" y="1570380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                        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动量矩定理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可得</a:t>
            </a: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6C28F5D8-08D9-48F2-9276-084A57541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659159"/>
              </p:ext>
            </p:extLst>
          </p:nvPr>
        </p:nvGraphicFramePr>
        <p:xfrm>
          <a:off x="2165335" y="1565635"/>
          <a:ext cx="137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6" name="Equation" r:id="rId3" imgW="16459200" imgH="5486400" progId="Equation.DSMT4">
                  <p:embed/>
                </p:oleObj>
              </mc:Choice>
              <mc:Fallback>
                <p:oleObj name="Equation" r:id="rId3" imgW="16459200" imgH="5486400" progId="Equation.DSMT4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5335" y="1565635"/>
                        <a:ext cx="1371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0FE4860-73DD-4582-A4B1-FB1A81F40912}"/>
              </a:ext>
            </a:extLst>
          </p:cNvPr>
          <p:cNvSpPr txBox="1"/>
          <p:nvPr/>
        </p:nvSpPr>
        <p:spPr>
          <a:xfrm>
            <a:off x="1725291" y="2271977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对轮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0E76EE9-7823-4A66-9145-E45F16B11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96553"/>
              </p:ext>
            </p:extLst>
          </p:nvPr>
        </p:nvGraphicFramePr>
        <p:xfrm>
          <a:off x="3186097" y="2112836"/>
          <a:ext cx="2997310" cy="847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7" name="Equation" r:id="rId5" imgW="30175200" imgH="8534400" progId="Equation.DSMT4">
                  <p:embed/>
                </p:oleObj>
              </mc:Choice>
              <mc:Fallback>
                <p:oleObj name="Equation" r:id="rId5" imgW="30175200" imgH="85344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6097" y="2112836"/>
                        <a:ext cx="2997310" cy="847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18607E9-8671-4A8D-A704-14F296F0450E}"/>
              </a:ext>
            </a:extLst>
          </p:cNvPr>
          <p:cNvSpPr txBox="1"/>
          <p:nvPr/>
        </p:nvSpPr>
        <p:spPr>
          <a:xfrm>
            <a:off x="1725291" y="3294227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对轮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4574BE5-7124-445A-8605-4D8F142B9C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83641"/>
              </p:ext>
            </p:extLst>
          </p:nvPr>
        </p:nvGraphicFramePr>
        <p:xfrm>
          <a:off x="3354353" y="3091286"/>
          <a:ext cx="2860568" cy="7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8" name="Equation" r:id="rId7" imgW="29565600" imgH="7924800" progId="Equation.DSMT4">
                  <p:embed/>
                </p:oleObj>
              </mc:Choice>
              <mc:Fallback>
                <p:oleObj name="Equation" r:id="rId7" imgW="29565600" imgH="79248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4353" y="3091286"/>
                        <a:ext cx="2860568" cy="7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7267318-E030-4C97-A068-C0D32E9AADA3}"/>
              </a:ext>
            </a:extLst>
          </p:cNvPr>
          <p:cNvSpPr txBox="1"/>
          <p:nvPr/>
        </p:nvSpPr>
        <p:spPr>
          <a:xfrm>
            <a:off x="1490356" y="407394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在两滑轮转动稳定时，二者线速度大小相等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0557A33-C394-402A-89F8-4D4FC0C4F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273958"/>
              </p:ext>
            </p:extLst>
          </p:nvPr>
        </p:nvGraphicFramePr>
        <p:xfrm>
          <a:off x="3698914" y="4666030"/>
          <a:ext cx="19716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9" name="Equation" r:id="rId9" imgW="1864360" imgH="412115" progId="Equation.DSMT4">
                  <p:embed/>
                </p:oleObj>
              </mc:Choice>
              <mc:Fallback>
                <p:oleObj name="Equation" r:id="rId9" imgW="1864360" imgH="412115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8914" y="4666030"/>
                        <a:ext cx="197167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7D7B57E-B1F2-4B01-85DB-701288F3E8D4}"/>
              </a:ext>
            </a:extLst>
          </p:cNvPr>
          <p:cNvSpPr txBox="1"/>
          <p:nvPr/>
        </p:nvSpPr>
        <p:spPr>
          <a:xfrm>
            <a:off x="1510060" y="54926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解得：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1AA185A-DF6A-449C-B896-1E3F19B4E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243752"/>
              </p:ext>
            </p:extLst>
          </p:nvPr>
        </p:nvGraphicFramePr>
        <p:xfrm>
          <a:off x="3028717" y="5372021"/>
          <a:ext cx="2171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0" name="Equation" r:id="rId11" imgW="2052955" imgH="860425" progId="Equation.DSMT4">
                  <p:embed/>
                </p:oleObj>
              </mc:Choice>
              <mc:Fallback>
                <p:oleObj name="Equation" r:id="rId11" imgW="2052955" imgH="860425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8717" y="5372021"/>
                        <a:ext cx="21717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5B8FD0F-D5DB-4F2D-9077-763C9C075C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17974"/>
              </p:ext>
            </p:extLst>
          </p:nvPr>
        </p:nvGraphicFramePr>
        <p:xfrm>
          <a:off x="5801899" y="5400595"/>
          <a:ext cx="22002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1" name="Equation" r:id="rId13" imgW="2079625" imgH="807085" progId="Equation.DSMT4">
                  <p:embed/>
                </p:oleObj>
              </mc:Choice>
              <mc:Fallback>
                <p:oleObj name="Equation" r:id="rId13" imgW="2079625" imgH="807085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01899" y="5400595"/>
                        <a:ext cx="22002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F50331A6-49F0-4999-B873-C1358C1E73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9573" y="1775870"/>
            <a:ext cx="3529038" cy="25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9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D95121-2AFB-49FE-B4A3-AB782D3CFE5E}"/>
              </a:ext>
            </a:extLst>
          </p:cNvPr>
          <p:cNvSpPr txBox="1"/>
          <p:nvPr/>
        </p:nvSpPr>
        <p:spPr>
          <a:xfrm>
            <a:off x="1064895" y="944880"/>
            <a:ext cx="921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 长为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L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，质量为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的均质细棒，水平放置在棒两端的两支点A和O间，若支点A突然撤消，分析此刻支点O受力是多少？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04905-0A88-4799-9AE6-CEE083CC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31" y="2281868"/>
            <a:ext cx="2780017" cy="15729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E62685-8978-4F93-B818-E07A9049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17" y="2199254"/>
            <a:ext cx="3924010" cy="7288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D1D6D1-A456-45BF-B375-5C80E437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79" y="3180080"/>
            <a:ext cx="4538541" cy="29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2772646-2EF3-45B3-AFE7-D28732513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00" y="707068"/>
            <a:ext cx="840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516B4B-ECB9-43FD-8732-8CACFA45F012}"/>
              </a:ext>
            </a:extLst>
          </p:cNvPr>
          <p:cNvSpPr txBox="1"/>
          <p:nvPr/>
        </p:nvSpPr>
        <p:spPr>
          <a:xfrm>
            <a:off x="1868727" y="937900"/>
            <a:ext cx="5323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支点 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撤离后，细棒将绕 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O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点 做转动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CF916A-77AF-43B7-A1F2-7CC60004F837}"/>
              </a:ext>
            </a:extLst>
          </p:cNvPr>
          <p:cNvSpPr txBox="1"/>
          <p:nvPr/>
        </p:nvSpPr>
        <p:spPr>
          <a:xfrm>
            <a:off x="1868727" y="1588092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撤销 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时，外力力矩</a:t>
            </a:r>
          </a:p>
        </p:txBody>
      </p:sp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835858C9-052B-406A-9D89-D1A14DDE9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14635"/>
              </p:ext>
            </p:extLst>
          </p:nvPr>
        </p:nvGraphicFramePr>
        <p:xfrm>
          <a:off x="5004192" y="1386096"/>
          <a:ext cx="1648152" cy="86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18" name="Equation" r:id="rId3" imgW="17983200" imgH="9448800" progId="Equation.DSMT4">
                  <p:embed/>
                </p:oleObj>
              </mc:Choice>
              <mc:Fallback>
                <p:oleObj name="Equation" r:id="rId3" imgW="17983200" imgH="9448800" progId="Equation.DSMT4">
                  <p:embed/>
                  <p:pic>
                    <p:nvPicPr>
                      <p:cNvPr id="7" name="对象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A0EC6B-0F3E-4A9F-98E3-11229C46A9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4192" y="1386096"/>
                        <a:ext cx="1648152" cy="865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5372F1C9-F1DA-4101-9F79-8C26EBAA8647}"/>
              </a:ext>
            </a:extLst>
          </p:cNvPr>
          <p:cNvSpPr txBox="1"/>
          <p:nvPr/>
        </p:nvSpPr>
        <p:spPr>
          <a:xfrm>
            <a:off x="1868727" y="25286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由转动定理得</a:t>
            </a:r>
          </a:p>
        </p:txBody>
      </p:sp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2C4E9F39-0C57-4620-B5B7-8312FBF8CB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886511"/>
              </p:ext>
            </p:extLst>
          </p:nvPr>
        </p:nvGraphicFramePr>
        <p:xfrm>
          <a:off x="4022090" y="2279972"/>
          <a:ext cx="37719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19" name="Equation" r:id="rId5" imgW="41148000" imgH="9448800" progId="Equation.DSMT4">
                  <p:embed/>
                </p:oleObj>
              </mc:Choice>
              <mc:Fallback>
                <p:oleObj name="Equation" r:id="rId5" imgW="41148000" imgH="9448800" progId="Equation.DSMT4">
                  <p:embed/>
                  <p:pic>
                    <p:nvPicPr>
                      <p:cNvPr id="9" name="对象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A1F15C2-CBD0-4082-BE2C-C728CBBE38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2090" y="2279972"/>
                        <a:ext cx="377190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5A92134-A3B8-416A-97C3-673EB3E5DD92}"/>
              </a:ext>
            </a:extLst>
          </p:cNvPr>
          <p:cNvSpPr txBox="1"/>
          <p:nvPr/>
        </p:nvSpPr>
        <p:spPr>
          <a:xfrm>
            <a:off x="1868727" y="353373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考虑质心运动，此时杆水平，有</a:t>
            </a:r>
          </a:p>
        </p:txBody>
      </p:sp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D131DA8B-4487-4C46-8934-39282BA6FE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644799"/>
              </p:ext>
            </p:extLst>
          </p:nvPr>
        </p:nvGraphicFramePr>
        <p:xfrm>
          <a:off x="6430962" y="3376962"/>
          <a:ext cx="2726055" cy="120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20" name="Equation" r:id="rId7" imgW="1498600" imgH="660400" progId="Equation.DSMT4">
                  <p:embed/>
                </p:oleObj>
              </mc:Choice>
              <mc:Fallback>
                <p:oleObj name="Equation" r:id="rId7" imgW="1498600" imgH="660400" progId="Equation.DSMT4">
                  <p:embed/>
                  <p:pic>
                    <p:nvPicPr>
                      <p:cNvPr id="11" name="对象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E57E064-81CC-4F96-B7E0-0523F455F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30962" y="3376962"/>
                        <a:ext cx="2726055" cy="1205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B90CB2D-DB74-4744-92E6-C2DD8405754F}"/>
              </a:ext>
            </a:extLst>
          </p:cNvPr>
          <p:cNvSpPr txBox="1"/>
          <p:nvPr/>
        </p:nvSpPr>
        <p:spPr>
          <a:xfrm>
            <a:off x="1904287" y="463072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质心运动定理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，有</a:t>
            </a:r>
          </a:p>
        </p:txBody>
      </p:sp>
      <p:graphicFrame>
        <p:nvGraphicFramePr>
          <p:cNvPr id="11" name="对象 10">
            <a:hlinkClick r:id="" action="ppaction://ole?verb=0"/>
            <a:extLst>
              <a:ext uri="{FF2B5EF4-FFF2-40B4-BE49-F238E27FC236}">
                <a16:creationId xmlns:a16="http://schemas.microsoft.com/office/drawing/2014/main" id="{60D2B0C3-03A7-4AD5-9B66-55C65323E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152859"/>
              </p:ext>
            </p:extLst>
          </p:nvPr>
        </p:nvGraphicFramePr>
        <p:xfrm>
          <a:off x="5156755" y="4637287"/>
          <a:ext cx="13430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21" name="Equation" r:id="rId9" imgW="14630400" imgH="5486400" progId="Equation.DSMT4">
                  <p:embed/>
                </p:oleObj>
              </mc:Choice>
              <mc:Fallback>
                <p:oleObj name="Equation" r:id="rId9" imgW="14630400" imgH="5486400" progId="Equation.DSMT4">
                  <p:embed/>
                  <p:pic>
                    <p:nvPicPr>
                      <p:cNvPr id="3" name="对象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DA50982-13DC-464B-9556-3E9FD5AAD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56755" y="4637287"/>
                        <a:ext cx="1343025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9846BB24-0650-4717-93DD-15A0480F4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695730"/>
              </p:ext>
            </p:extLst>
          </p:nvPr>
        </p:nvGraphicFramePr>
        <p:xfrm>
          <a:off x="6869546" y="4612463"/>
          <a:ext cx="2095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22" name="Equation" r:id="rId11" imgW="22860000" imgH="5791200" progId="Equation.DSMT4">
                  <p:embed/>
                </p:oleObj>
              </mc:Choice>
              <mc:Fallback>
                <p:oleObj name="Equation" r:id="rId11" imgW="22860000" imgH="5791200" progId="Equation.DSMT4">
                  <p:embed/>
                  <p:pic>
                    <p:nvPicPr>
                      <p:cNvPr id="4" name="对象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0A9E7626-3D5D-4ECB-B659-A50F57AE3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69546" y="4612463"/>
                        <a:ext cx="2095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E9ADB3C7-07C4-44E0-BB25-6E8701F09C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29993"/>
              </p:ext>
            </p:extLst>
          </p:nvPr>
        </p:nvGraphicFramePr>
        <p:xfrm>
          <a:off x="2042677" y="5300889"/>
          <a:ext cx="37147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23" name="Equation" r:id="rId13" imgW="40538400" imgH="9448800" progId="Equation.DSMT4">
                  <p:embed/>
                </p:oleObj>
              </mc:Choice>
              <mc:Fallback>
                <p:oleObj name="Equation" r:id="rId13" imgW="40538400" imgH="9448800" progId="Equation.DSMT4">
                  <p:embed/>
                  <p:pic>
                    <p:nvPicPr>
                      <p:cNvPr id="5" name="对象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9AC1E2E-6FE5-4C8E-AA6F-09B19D00C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2677" y="5300889"/>
                        <a:ext cx="371475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9788DCB1-FA9E-453D-912D-FC17C230D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8863" y="1856096"/>
            <a:ext cx="2786113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DD5A03-57A3-4380-80AD-B06E8E829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7" y="567812"/>
            <a:ext cx="4626064" cy="28175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74B2FC-8A2D-4C9F-98C0-9430091C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7" y="3429000"/>
            <a:ext cx="4336503" cy="31035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4F264-8021-4970-A3DB-1FDE14631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51" y="795873"/>
            <a:ext cx="3990077" cy="55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48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A4283E3-4FA9-4D2F-A58F-9988C9FC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949" y="3625593"/>
            <a:ext cx="2209816" cy="16668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79F361-8248-4B07-9098-534D2705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3974241"/>
            <a:ext cx="3926164" cy="7315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DD4C1-E21B-4BFA-9F2F-B50FA81D6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77" y="1032661"/>
            <a:ext cx="9706046" cy="2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F7EE8E-5354-470B-8A63-5112D948DBCB}"/>
              </a:ext>
            </a:extLst>
          </p:cNvPr>
          <p:cNvSpPr/>
          <p:nvPr/>
        </p:nvSpPr>
        <p:spPr>
          <a:xfrm>
            <a:off x="1421466" y="958736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dirty="0">
                <a:solidFill>
                  <a:srgbClr val="660066"/>
                </a:solidFill>
                <a:latin typeface="+mn-ea"/>
                <a:ea typeface="+mn-ea"/>
              </a:rPr>
              <a:t>解：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A8D293-764B-434D-8450-DB1CA9710F6E}"/>
              </a:ext>
            </a:extLst>
          </p:cNvPr>
          <p:cNvSpPr txBox="1"/>
          <p:nvPr/>
        </p:nvSpPr>
        <p:spPr>
          <a:xfrm>
            <a:off x="1976954" y="958736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（以绕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轴转动为例）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29E7E2-54A5-462B-A6DF-0B0D10CCA189}"/>
              </a:ext>
            </a:extLst>
          </p:cNvPr>
          <p:cNvSpPr/>
          <p:nvPr/>
        </p:nvSpPr>
        <p:spPr>
          <a:xfrm>
            <a:off x="5007869" y="979581"/>
            <a:ext cx="4371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取一个长为 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，宽为 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b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的微元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858110-F857-4008-B93B-2109FBF7A39D}"/>
              </a:ext>
            </a:extLst>
          </p:cNvPr>
          <p:cNvSpPr txBox="1"/>
          <p:nvPr/>
        </p:nvSpPr>
        <p:spPr>
          <a:xfrm>
            <a:off x="2111165" y="1650398"/>
            <a:ext cx="2491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其受到阻力为</a:t>
            </a: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2520478B-9D66-4516-A42D-68E2B0005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403852"/>
              </p:ext>
            </p:extLst>
          </p:nvPr>
        </p:nvGraphicFramePr>
        <p:xfrm>
          <a:off x="4512126" y="1599597"/>
          <a:ext cx="34538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2" name="Equation" r:id="rId3" imgW="41452800" imgH="5486400" progId="Equation.DSMT4">
                  <p:embed/>
                </p:oleObj>
              </mc:Choice>
              <mc:Fallback>
                <p:oleObj name="Equation" r:id="rId3" imgW="41452800" imgH="5486400" progId="Equation.DSMT4">
                  <p:embed/>
                  <p:pic>
                    <p:nvPicPr>
                      <p:cNvPr id="15" name="对象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7B5507D-9645-4D21-A028-7D1956121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2126" y="1599597"/>
                        <a:ext cx="345384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8EED7F1-CCBA-43A1-9635-925425C38518}"/>
              </a:ext>
            </a:extLst>
          </p:cNvPr>
          <p:cNvSpPr txBox="1"/>
          <p:nvPr/>
        </p:nvSpPr>
        <p:spPr>
          <a:xfrm>
            <a:off x="2111165" y="2453640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则力矩为</a:t>
            </a:r>
          </a:p>
        </p:txBody>
      </p:sp>
      <p:graphicFrame>
        <p:nvGraphicFramePr>
          <p:cNvPr id="8" name="对象 7">
            <a:hlinkClick r:id="" action="ppaction://ole?verb=0"/>
            <a:extLst>
              <a:ext uri="{FF2B5EF4-FFF2-40B4-BE49-F238E27FC236}">
                <a16:creationId xmlns:a16="http://schemas.microsoft.com/office/drawing/2014/main" id="{B1E04634-D7DE-482B-8ACE-2C1D96737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94746"/>
              </p:ext>
            </p:extLst>
          </p:nvPr>
        </p:nvGraphicFramePr>
        <p:xfrm>
          <a:off x="4452887" y="2406384"/>
          <a:ext cx="29966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3" name="Equation" r:id="rId5" imgW="35966400" imgH="5486400" progId="Equation.DSMT4">
                  <p:embed/>
                </p:oleObj>
              </mc:Choice>
              <mc:Fallback>
                <p:oleObj name="Equation" r:id="rId5" imgW="35966400" imgH="5486400" progId="Equation.DSMT4">
                  <p:embed/>
                  <p:pic>
                    <p:nvPicPr>
                      <p:cNvPr id="17" name="对象 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F4B4918-3AF1-4702-B0EE-8BAAAF39B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2887" y="2406384"/>
                        <a:ext cx="299664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3D54D4AD-6C2E-41E7-BD30-3A4C3760109D}"/>
              </a:ext>
            </a:extLst>
          </p:cNvPr>
          <p:cNvSpPr txBox="1"/>
          <p:nvPr/>
        </p:nvSpPr>
        <p:spPr>
          <a:xfrm>
            <a:off x="2111165" y="315765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整个叶片受到的力矩</a:t>
            </a:r>
          </a:p>
        </p:txBody>
      </p:sp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6F40174F-3A55-42DD-A725-40C44ADFD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76880"/>
              </p:ext>
            </p:extLst>
          </p:nvPr>
        </p:nvGraphicFramePr>
        <p:xfrm>
          <a:off x="5299082" y="2995008"/>
          <a:ext cx="30225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4" name="Equation" r:id="rId7" imgW="36271200" imgH="9448800" progId="Equation.DSMT4">
                  <p:embed/>
                </p:oleObj>
              </mc:Choice>
              <mc:Fallback>
                <p:oleObj name="Equation" r:id="rId7" imgW="36271200" imgH="9448800" progId="Equation.DSMT4">
                  <p:embed/>
                  <p:pic>
                    <p:nvPicPr>
                      <p:cNvPr id="19" name="对象 1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0C8191F-854A-4C8E-98C9-D008CCB23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9082" y="2995008"/>
                        <a:ext cx="30225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93F9AF0-7682-46C2-B08A-19768F9500AD}"/>
              </a:ext>
            </a:extLst>
          </p:cNvPr>
          <p:cNvSpPr txBox="1"/>
          <p:nvPr/>
        </p:nvSpPr>
        <p:spPr>
          <a:xfrm>
            <a:off x="2067797" y="41053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由刚体定轴转动定理</a:t>
            </a:r>
          </a:p>
        </p:txBody>
      </p:sp>
      <p:graphicFrame>
        <p:nvGraphicFramePr>
          <p:cNvPr id="12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B47E7739-0C75-493D-A17D-A9359A657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898188"/>
              </p:ext>
            </p:extLst>
          </p:nvPr>
        </p:nvGraphicFramePr>
        <p:xfrm>
          <a:off x="5174005" y="3942696"/>
          <a:ext cx="3987360" cy="78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5" name="Equation" r:id="rId9" imgW="47853600" imgH="9448800" progId="Equation.DSMT4">
                  <p:embed/>
                </p:oleObj>
              </mc:Choice>
              <mc:Fallback>
                <p:oleObj name="Equation" r:id="rId9" imgW="47853600" imgH="9448800" progId="Equation.DSMT4">
                  <p:embed/>
                  <p:pic>
                    <p:nvPicPr>
                      <p:cNvPr id="3" name="对象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4BA5A3A-27B6-4143-902E-F3EF06FAA7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74005" y="3942696"/>
                        <a:ext cx="3987360" cy="78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44DF1F89-4765-44F5-AABA-B4B3A8FEA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307832"/>
              </p:ext>
            </p:extLst>
          </p:nvPr>
        </p:nvGraphicFramePr>
        <p:xfrm>
          <a:off x="3440119" y="5061064"/>
          <a:ext cx="271748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6" name="Equation" r:id="rId11" imgW="32613600" imgH="10058400" progId="Equation.DSMT4">
                  <p:embed/>
                </p:oleObj>
              </mc:Choice>
              <mc:Fallback>
                <p:oleObj name="Equation" r:id="rId11" imgW="32613600" imgH="10058400" progId="Equation.DSMT4">
                  <p:embed/>
                  <p:pic>
                    <p:nvPicPr>
                      <p:cNvPr id="4" name="对象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6EBD907-3156-4465-95F5-73B0B2B96D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40119" y="5061064"/>
                        <a:ext cx="271748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F9E848A-0670-4FDD-857E-41EBF78914C7}"/>
              </a:ext>
            </a:extLst>
          </p:cNvPr>
          <p:cNvSpPr txBox="1"/>
          <p:nvPr/>
        </p:nvSpPr>
        <p:spPr>
          <a:xfrm>
            <a:off x="2261295" y="5107181"/>
            <a:ext cx="640080" cy="36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积分</a:t>
            </a:r>
          </a:p>
        </p:txBody>
      </p:sp>
      <p:graphicFrame>
        <p:nvGraphicFramePr>
          <p:cNvPr id="15" name="对象 14">
            <a:hlinkClick r:id="" action="ppaction://ole?verb=0"/>
            <a:extLst>
              <a:ext uri="{FF2B5EF4-FFF2-40B4-BE49-F238E27FC236}">
                <a16:creationId xmlns:a16="http://schemas.microsoft.com/office/drawing/2014/main" id="{87521425-5660-4619-B94F-D6B3A13FE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3509"/>
              </p:ext>
            </p:extLst>
          </p:nvPr>
        </p:nvGraphicFramePr>
        <p:xfrm>
          <a:off x="7111905" y="5107181"/>
          <a:ext cx="281880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7" name="Equation" r:id="rId13" imgW="33832800" imgH="10363200" progId="Equation.DSMT4">
                  <p:embed/>
                </p:oleObj>
              </mc:Choice>
              <mc:Fallback>
                <p:oleObj name="Equation" r:id="rId13" imgW="33832800" imgH="10363200" progId="Equation.DSMT4">
                  <p:embed/>
                  <p:pic>
                    <p:nvPicPr>
                      <p:cNvPr id="6" name="对象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162D5B9-C494-44BF-8341-3520A8FD47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11905" y="5107181"/>
                        <a:ext cx="2818800" cy="86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3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7130EF-6806-4460-8C30-4424143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704" y="1678069"/>
            <a:ext cx="1433416" cy="1464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4DAC8-EE4A-4957-A74F-28398FFA7685}"/>
                  </a:ext>
                </a:extLst>
              </p:cNvPr>
              <p:cNvSpPr txBox="1"/>
              <p:nvPr/>
            </p:nvSpPr>
            <p:spPr>
              <a:xfrm>
                <a:off x="1340609" y="824131"/>
                <a:ext cx="10170671" cy="124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. 一质点在如图所示的坐标平面内作圆周运动，有一力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zh-CN" alt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𝒙</m:t>
                    </m:r>
                    <m:acc>
                      <m:accPr>
                        <m:chr m:val="⃗"/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𝒚</m:t>
                    </m:r>
                    <m:acc>
                      <m:accPr>
                        <m:chr m:val="⃗"/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作用在质点上。在该质点从坐标原点运动到           位置过程中，求力对它所做的功为多少？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4DAC8-EE4A-4957-A74F-28398FFA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609" y="824131"/>
                <a:ext cx="10170671" cy="1245084"/>
              </a:xfrm>
              <a:prstGeom prst="rect">
                <a:avLst/>
              </a:prstGeom>
              <a:blipFill>
                <a:blip r:embed="rId4"/>
                <a:stretch>
                  <a:fillRect l="-959" r="-899"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-2147482623">
            <a:extLst>
              <a:ext uri="{FF2B5EF4-FFF2-40B4-BE49-F238E27FC236}">
                <a16:creationId xmlns:a16="http://schemas.microsoft.com/office/drawing/2014/main" id="{CBAF38AA-BF46-41D1-9A5B-3E130525B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62037"/>
              </p:ext>
            </p:extLst>
          </p:nvPr>
        </p:nvGraphicFramePr>
        <p:xfrm>
          <a:off x="7246798" y="1341271"/>
          <a:ext cx="749122" cy="33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3" r:id="rId5" imgW="508000" imgH="228600" progId="Equation.3">
                  <p:embed/>
                </p:oleObj>
              </mc:Choice>
              <mc:Fallback>
                <p:oleObj r:id="rId5" imgW="508000" imgH="228600" progId="Equation.3">
                  <p:embed/>
                  <p:pic>
                    <p:nvPicPr>
                      <p:cNvPr id="4" name="对象 -21474826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46798" y="1341271"/>
                        <a:ext cx="749122" cy="3367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C17ED89-EBBC-4727-973B-A03A5B0519D9}"/>
              </a:ext>
            </a:extLst>
          </p:cNvPr>
          <p:cNvSpPr txBox="1"/>
          <p:nvPr/>
        </p:nvSpPr>
        <p:spPr>
          <a:xfrm>
            <a:off x="1737360" y="21389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分析：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40664A-3CA3-4BAA-A0D0-9675E1EE027A}"/>
              </a:ext>
            </a:extLst>
          </p:cNvPr>
          <p:cNvSpPr txBox="1"/>
          <p:nvPr/>
        </p:nvSpPr>
        <p:spPr>
          <a:xfrm>
            <a:off x="2585720" y="214698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这实际上是变力做功问题</a:t>
            </a:r>
            <a:endParaRPr lang="zh-CN" altLang="en-US" sz="2400" b="1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63197CF-ACED-4165-8CA4-A8D93A411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383" y="2923569"/>
            <a:ext cx="4650617" cy="331131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8CADC28-1632-4352-9AED-F013BCD369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652" y="3429000"/>
            <a:ext cx="4923468" cy="26686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D13713C-DDDC-4320-9F04-2D05FD0B5B27}"/>
              </a:ext>
            </a:extLst>
          </p:cNvPr>
          <p:cNvSpPr txBox="1"/>
          <p:nvPr/>
        </p:nvSpPr>
        <p:spPr>
          <a:xfrm>
            <a:off x="7134145" y="23858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知识回顾：</a:t>
            </a:r>
          </a:p>
        </p:txBody>
      </p:sp>
    </p:spTree>
    <p:extLst>
      <p:ext uri="{BB962C8B-B14F-4D97-AF65-F5344CB8AC3E}">
        <p14:creationId xmlns:p14="http://schemas.microsoft.com/office/powerpoint/2010/main" val="130611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35922C6A-E475-44C0-BDCE-2704CC84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885" y="3495675"/>
            <a:ext cx="3636010" cy="260921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67CE328C-29B5-45E4-97ED-5D1957A672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03972" y="4380182"/>
          <a:ext cx="902188" cy="57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43" name="Equation" r:id="rId4" imgW="14935200" imgH="9448800" progId="Equation.DSMT4">
                  <p:embed/>
                </p:oleObj>
              </mc:Choice>
              <mc:Fallback>
                <p:oleObj name="Equation" r:id="rId4" imgW="14935200" imgH="9448800" progId="Equation.DSMT4">
                  <p:embed/>
                  <p:pic>
                    <p:nvPicPr>
                      <p:cNvPr id="13" name="对象 1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7CE328C-29B5-45E4-97ED-5D1957A672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03972" y="4380182"/>
                        <a:ext cx="902188" cy="57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BB2BF722-A3A0-4EC6-BAC7-842AD459B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" y="819141"/>
            <a:ext cx="9844159" cy="24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667D6F-6421-4BEE-99CA-40181D57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22" y="806559"/>
            <a:ext cx="6047756" cy="33348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EEC5D8-0C13-4F13-B52F-A1AADA844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22" y="4761338"/>
            <a:ext cx="6049448" cy="12901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21E3C4-7A1C-42EE-9936-3F680AA69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71" y="2890446"/>
            <a:ext cx="3164098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3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35922C6A-E475-44C0-BDCE-2704CC84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4485" y="1732915"/>
            <a:ext cx="3636010" cy="260921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67CE328C-29B5-45E4-97ED-5D1957A672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84785"/>
              </p:ext>
            </p:extLst>
          </p:nvPr>
        </p:nvGraphicFramePr>
        <p:xfrm>
          <a:off x="10110372" y="2935037"/>
          <a:ext cx="902188" cy="57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0" name="Equation" r:id="rId4" imgW="14935200" imgH="9448800" progId="Equation.DSMT4">
                  <p:embed/>
                </p:oleObj>
              </mc:Choice>
              <mc:Fallback>
                <p:oleObj name="Equation" r:id="rId4" imgW="14935200" imgH="9448800" progId="Equation.DSMT4">
                  <p:embed/>
                  <p:pic>
                    <p:nvPicPr>
                      <p:cNvPr id="11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0372" y="2935037"/>
                        <a:ext cx="902188" cy="57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2454819-C0CA-4ABF-B87E-79F9F3C7241D}"/>
              </a:ext>
            </a:extLst>
          </p:cNvPr>
          <p:cNvSpPr/>
          <p:nvPr/>
        </p:nvSpPr>
        <p:spPr>
          <a:xfrm>
            <a:off x="1057106" y="938202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0F5C90-06BE-4D5B-B15C-D8DAB9E5953A}"/>
              </a:ext>
            </a:extLst>
          </p:cNvPr>
          <p:cNvSpPr txBox="1"/>
          <p:nvPr/>
        </p:nvSpPr>
        <p:spPr>
          <a:xfrm>
            <a:off x="1433879" y="938202"/>
            <a:ext cx="581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）设碰后瞬间滑块速率为</a:t>
            </a:r>
            <a:r>
              <a:rPr lang="en-US" altLang="zh-CN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，则有：</a:t>
            </a:r>
          </a:p>
        </p:txBody>
      </p:sp>
      <p:graphicFrame>
        <p:nvGraphicFramePr>
          <p:cNvPr id="16" name="对象 15">
            <a:hlinkClick r:id="" action="ppaction://ole?verb=0"/>
            <a:extLst>
              <a:ext uri="{FF2B5EF4-FFF2-40B4-BE49-F238E27FC236}">
                <a16:creationId xmlns:a16="http://schemas.microsoft.com/office/drawing/2014/main" id="{376B4811-26FE-48EA-BBE9-61E793D5EC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21205"/>
              </p:ext>
            </p:extLst>
          </p:nvPr>
        </p:nvGraphicFramePr>
        <p:xfrm>
          <a:off x="1622425" y="1859219"/>
          <a:ext cx="32480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1" name="Equation" r:id="rId6" imgW="39014400" imgH="9448800" progId="Equation.DSMT4">
                  <p:embed/>
                </p:oleObj>
              </mc:Choice>
              <mc:Fallback>
                <p:oleObj name="Equation" r:id="rId6" imgW="39014400" imgH="9448800" progId="Equation.DSMT4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2425" y="1859219"/>
                        <a:ext cx="3248025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  <a:extLst>
              <a:ext uri="{FF2B5EF4-FFF2-40B4-BE49-F238E27FC236}">
                <a16:creationId xmlns:a16="http://schemas.microsoft.com/office/drawing/2014/main" id="{D6F6193D-BCD7-48ED-8272-84F1BA150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553866"/>
              </p:ext>
            </p:extLst>
          </p:nvPr>
        </p:nvGraphicFramePr>
        <p:xfrm>
          <a:off x="5292090" y="1999119"/>
          <a:ext cx="177768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2" name="Equation" r:id="rId8" imgW="21336000" imgH="6096000" progId="Equation.DSMT4">
                  <p:embed/>
                </p:oleObj>
              </mc:Choice>
              <mc:Fallback>
                <p:oleObj name="Equation" r:id="rId8" imgW="21336000" imgH="6096000" progId="Equation.DSMT4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92090" y="1999119"/>
                        <a:ext cx="177768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033CA973-F18E-4863-963C-7D296A718B37}"/>
              </a:ext>
            </a:extLst>
          </p:cNvPr>
          <p:cNvSpPr/>
          <p:nvPr/>
        </p:nvSpPr>
        <p:spPr>
          <a:xfrm>
            <a:off x="1433879" y="3015038"/>
            <a:ext cx="6267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）在棒下落和上升过程中，系统机械能守恒；在碰撞过程中动量矩守恒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3DEDC3-0D50-4946-B24E-B8F7F0858F79}"/>
              </a:ext>
            </a:extLst>
          </p:cNvPr>
          <p:cNvSpPr txBox="1"/>
          <p:nvPr/>
        </p:nvSpPr>
        <p:spPr>
          <a:xfrm>
            <a:off x="1987704" y="3891057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下落段</a:t>
            </a:r>
          </a:p>
        </p:txBody>
      </p:sp>
      <p:graphicFrame>
        <p:nvGraphicFramePr>
          <p:cNvPr id="20" name="对象 19">
            <a:hlinkClick r:id="" action="ppaction://ole?verb=0"/>
            <a:extLst>
              <a:ext uri="{FF2B5EF4-FFF2-40B4-BE49-F238E27FC236}">
                <a16:creationId xmlns:a16="http://schemas.microsoft.com/office/drawing/2014/main" id="{1071CCF1-0580-4D8F-B89F-E816FE01FB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261430"/>
              </p:ext>
            </p:extLst>
          </p:nvPr>
        </p:nvGraphicFramePr>
        <p:xfrm>
          <a:off x="3417456" y="3728983"/>
          <a:ext cx="17780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3" name="Equation" r:id="rId10" imgW="21336000" imgH="9448800" progId="Equation.DSMT4">
                  <p:embed/>
                </p:oleObj>
              </mc:Choice>
              <mc:Fallback>
                <p:oleObj name="Equation" r:id="rId10" imgW="21336000" imgH="9448800" progId="Equation.DSMT4">
                  <p:embed/>
                  <p:pic>
                    <p:nvPicPr>
                      <p:cNvPr id="4" name="对象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519DFA4-811A-4EA5-8278-80A31E728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17456" y="3728983"/>
                        <a:ext cx="1778000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6025CA8-2B07-44C2-93C2-63A04FF657A4}"/>
              </a:ext>
            </a:extLst>
          </p:cNvPr>
          <p:cNvSpPr txBox="1"/>
          <p:nvPr/>
        </p:nvSpPr>
        <p:spPr>
          <a:xfrm>
            <a:off x="1987704" y="5009517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碰撞段</a:t>
            </a:r>
          </a:p>
        </p:txBody>
      </p:sp>
      <p:graphicFrame>
        <p:nvGraphicFramePr>
          <p:cNvPr id="22" name="对象 21">
            <a:hlinkClick r:id="" action="ppaction://ole?verb=0"/>
            <a:extLst>
              <a:ext uri="{FF2B5EF4-FFF2-40B4-BE49-F238E27FC236}">
                <a16:creationId xmlns:a16="http://schemas.microsoft.com/office/drawing/2014/main" id="{C666AC72-21A2-4A2F-8CD2-9CE371C69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805766"/>
              </p:ext>
            </p:extLst>
          </p:nvPr>
        </p:nvGraphicFramePr>
        <p:xfrm>
          <a:off x="3473336" y="4958007"/>
          <a:ext cx="20318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4" name="Equation" r:id="rId12" imgW="24384000" imgH="5486400" progId="Equation.DSMT4">
                  <p:embed/>
                </p:oleObj>
              </mc:Choice>
              <mc:Fallback>
                <p:oleObj name="Equation" r:id="rId12" imgW="24384000" imgH="5486400" progId="Equation.DSMT4">
                  <p:embed/>
                  <p:pic>
                    <p:nvPicPr>
                      <p:cNvPr id="6" name="对象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1BBA173-44D9-4FF0-A938-E38BFB5D2A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73336" y="4958007"/>
                        <a:ext cx="203184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DD71A80F-8FDD-4388-8FF0-37F7BB77A01A}"/>
              </a:ext>
            </a:extLst>
          </p:cNvPr>
          <p:cNvSpPr txBox="1"/>
          <p:nvPr/>
        </p:nvSpPr>
        <p:spPr>
          <a:xfrm>
            <a:off x="1987704" y="6076467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上升段</a:t>
            </a:r>
          </a:p>
        </p:txBody>
      </p:sp>
      <p:graphicFrame>
        <p:nvGraphicFramePr>
          <p:cNvPr id="24" name="对象 23">
            <a:hlinkClick r:id="" action="ppaction://ole?verb=0"/>
            <a:extLst>
              <a:ext uri="{FF2B5EF4-FFF2-40B4-BE49-F238E27FC236}">
                <a16:creationId xmlns:a16="http://schemas.microsoft.com/office/drawing/2014/main" id="{A1C62695-D31D-44C2-9CC2-5A7C6A31B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71373"/>
              </p:ext>
            </p:extLst>
          </p:nvPr>
        </p:nvGraphicFramePr>
        <p:xfrm>
          <a:off x="3473336" y="5839294"/>
          <a:ext cx="2387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5" name="Equation" r:id="rId14" imgW="28651200" imgH="9448800" progId="Equation.DSMT4">
                  <p:embed/>
                </p:oleObj>
              </mc:Choice>
              <mc:Fallback>
                <p:oleObj name="Equation" r:id="rId14" imgW="28651200" imgH="9448800" progId="Equation.DSMT4">
                  <p:embed/>
                  <p:pic>
                    <p:nvPicPr>
                      <p:cNvPr id="8" name="对象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5E41E46-5702-4744-B2E1-0CE7F3C7B6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73336" y="5839294"/>
                        <a:ext cx="2387600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0"/>
            <a:extLst>
              <a:ext uri="{FF2B5EF4-FFF2-40B4-BE49-F238E27FC236}">
                <a16:creationId xmlns:a16="http://schemas.microsoft.com/office/drawing/2014/main" id="{4CAB39C2-0F02-4462-B494-119490151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73478"/>
              </p:ext>
            </p:extLst>
          </p:nvPr>
        </p:nvGraphicFramePr>
        <p:xfrm>
          <a:off x="6449316" y="6030532"/>
          <a:ext cx="292032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66" name="Equation" r:id="rId16" imgW="35052000" imgH="6096000" progId="Equation.DSMT4">
                  <p:embed/>
                </p:oleObj>
              </mc:Choice>
              <mc:Fallback>
                <p:oleObj name="Equation" r:id="rId16" imgW="35052000" imgH="6096000" progId="Equation.DSMT4">
                  <p:embed/>
                  <p:pic>
                    <p:nvPicPr>
                      <p:cNvPr id="9" name="对象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D5C0529-C9F8-4A21-A6D9-BEB4F7F17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49316" y="6030532"/>
                        <a:ext cx="292032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2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  <p:bldP spid="18" grpId="1"/>
      <p:bldP spid="19" grpId="0"/>
      <p:bldP spid="19" grpId="1"/>
      <p:bldP spid="21" grpId="0"/>
      <p:bldP spid="21" grpId="1"/>
      <p:bldP spid="23" grpId="0"/>
      <p:bldP spid="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>
            <a:extLst>
              <a:ext uri="{FF2B5EF4-FFF2-40B4-BE49-F238E27FC236}">
                <a16:creationId xmlns:a16="http://schemas.microsoft.com/office/drawing/2014/main" id="{4889B218-8713-48A1-B23A-A619BCCDB7AC}"/>
              </a:ext>
            </a:extLst>
          </p:cNvPr>
          <p:cNvSpPr txBox="1">
            <a:spLocks/>
          </p:cNvSpPr>
          <p:nvPr/>
        </p:nvSpPr>
        <p:spPr>
          <a:xfrm>
            <a:off x="1315720" y="779145"/>
            <a:ext cx="9144000" cy="2565829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测验题：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 descr="03">
            <a:extLst>
              <a:ext uri="{FF2B5EF4-FFF2-40B4-BE49-F238E27FC236}">
                <a16:creationId xmlns:a16="http://schemas.microsoft.com/office/drawing/2014/main" id="{5B9AA032-4C90-4C22-AD01-2F8E50F7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6445" y="3918585"/>
            <a:ext cx="1529715" cy="216027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23A16-8726-419E-A32D-E039903798F2}"/>
                  </a:ext>
                </a:extLst>
              </p:cNvPr>
              <p:cNvSpPr txBox="1"/>
              <p:nvPr/>
            </p:nvSpPr>
            <p:spPr>
              <a:xfrm>
                <a:off x="1535112" y="4098290"/>
                <a:ext cx="4854575" cy="299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解：（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𝜌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𝑑𝑚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𝑑𝑆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’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’2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’3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’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 </a:t>
                </a:r>
              </a:p>
              <a:p>
                <a:endParaRPr lang="zh-CN" altLang="en-US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lang="en-US" altLang="zh-CN" i="1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        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23A16-8726-419E-A32D-E03990379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112" y="4098290"/>
                <a:ext cx="4854575" cy="2991075"/>
              </a:xfrm>
              <a:prstGeom prst="rect">
                <a:avLst/>
              </a:prstGeom>
              <a:blipFill>
                <a:blip r:embed="rId10"/>
                <a:stretch>
                  <a:fillRect l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42DD770D-29AC-4E77-8C3B-6F5D8D75C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5828" y="1579126"/>
            <a:ext cx="8986903" cy="20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126532-1251-42C8-89A3-9DC08AC151E2}"/>
                  </a:ext>
                </a:extLst>
              </p:cNvPr>
              <p:cNvSpPr txBox="1"/>
              <p:nvPr/>
            </p:nvSpPr>
            <p:spPr>
              <a:xfrm>
                <a:off x="432267" y="935793"/>
                <a:ext cx="6994694" cy="34163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（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2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）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      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在地面参考系中，分别以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m1,m2,m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为研究对象，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以向上为正方向，有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𝒈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以向下为正方向，有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𝒈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  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	</a:t>
                </a: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126532-1251-42C8-89A3-9DC08AC15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7" y="935793"/>
                <a:ext cx="6994694" cy="3416320"/>
              </a:xfrm>
              <a:prstGeom prst="rect">
                <a:avLst/>
              </a:prstGeom>
              <a:blipFill>
                <a:blip r:embed="rId2"/>
                <a:stretch>
                  <a:fillRect l="-785" t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8B3B14-0320-468C-8BA3-629B845A90FD}"/>
                  </a:ext>
                </a:extLst>
              </p:cNvPr>
              <p:cNvSpPr txBox="1"/>
              <p:nvPr/>
            </p:nvSpPr>
            <p:spPr>
              <a:xfrm>
                <a:off x="5829300" y="1355317"/>
                <a:ext cx="5991860" cy="13956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i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8B3B14-0320-468C-8BA3-629B845A9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1355317"/>
                <a:ext cx="5991860" cy="139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CEA1D4B-9580-474C-8CDF-757CA728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85" y="3926596"/>
            <a:ext cx="1530229" cy="21581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4ADFE0-169A-4739-AA62-7E55882E6157}"/>
                  </a:ext>
                </a:extLst>
              </p:cNvPr>
              <p:cNvSpPr txBox="1"/>
              <p:nvPr/>
            </p:nvSpPr>
            <p:spPr>
              <a:xfrm>
                <a:off x="1275080" y="3725250"/>
                <a:ext cx="4507772" cy="1045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以顺时针方向为正方向</a:t>
                </a:r>
                <a:endPara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滑轮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𝒓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𝒓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𝑱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𝒓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4ADFE0-169A-4739-AA62-7E55882E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80" y="3725250"/>
                <a:ext cx="4507772" cy="1045094"/>
              </a:xfrm>
              <a:prstGeom prst="rect">
                <a:avLst/>
              </a:prstGeom>
              <a:blipFill>
                <a:blip r:embed="rId5"/>
                <a:stretch>
                  <a:fillRect l="-1081" t="-2326"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3FBE2F-582F-4D00-9DC3-23EAF8F974F0}"/>
                  </a:ext>
                </a:extLst>
              </p:cNvPr>
              <p:cNvSpPr txBox="1"/>
              <p:nvPr/>
            </p:nvSpPr>
            <p:spPr>
              <a:xfrm>
                <a:off x="1275080" y="4979942"/>
                <a:ext cx="4156459" cy="1167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四个未知数：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𝒂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,  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zh-CN" b="1" i="1" dirty="0">
                  <a:latin typeface="华文楷体" panose="02010600040101010101" pitchFamily="2" charset="-122"/>
                  <a:ea typeface="华文楷体" panose="02010600040101010101" pitchFamily="2" charset="-122"/>
                  <a:cs typeface="Cambria Math" panose="02040503050406030204" pitchFamily="18" charset="0"/>
                </a:endParaRPr>
              </a:p>
              <a:p>
                <a:r>
                  <a:rPr lang="en-US" altLang="zh-CN" b="1" i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</a:p>
              <a:p>
                <a:r>
                  <a:rPr lang="en-US" altLang="zh-CN" b="1" i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	</a:t>
                </a:r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联立，解得，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𝜷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3FBE2F-582F-4D00-9DC3-23EAF8F97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080" y="4979942"/>
                <a:ext cx="4156459" cy="1167179"/>
              </a:xfrm>
              <a:prstGeom prst="rect">
                <a:avLst/>
              </a:prstGeom>
              <a:blipFill>
                <a:blip r:embed="rId6"/>
                <a:stretch>
                  <a:fillRect l="-1173" t="-2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133A9A-FFAA-4533-8803-63FC4ABFFF42}"/>
                  </a:ext>
                </a:extLst>
              </p:cNvPr>
              <p:cNvSpPr txBox="1"/>
              <p:nvPr/>
            </p:nvSpPr>
            <p:spPr>
              <a:xfrm>
                <a:off x="6967949" y="2364390"/>
                <a:ext cx="5168210" cy="1362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Cambria Math" panose="02040503050406030204" pitchFamily="18" charset="0"/>
                    <a:sym typeface="+mn-ea"/>
                  </a:rPr>
                  <a:t>所以，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𝒈</m:t>
                    </m:r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  <m:f>
                      <m:f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b="1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𝒈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133A9A-FFAA-4533-8803-63FC4ABFF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949" y="2364390"/>
                <a:ext cx="5168210" cy="1362489"/>
              </a:xfrm>
              <a:prstGeom prst="rect">
                <a:avLst/>
              </a:prstGeom>
              <a:blipFill>
                <a:blip r:embed="rId7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7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7130EF-6806-4460-8C30-4424143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87" y="2414022"/>
            <a:ext cx="2517866" cy="25727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F4D0AF-F244-4EB3-917F-88C7A25092BF}"/>
              </a:ext>
            </a:extLst>
          </p:cNvPr>
          <p:cNvSpPr/>
          <p:nvPr/>
        </p:nvSpPr>
        <p:spPr>
          <a:xfrm>
            <a:off x="1598783" y="2695738"/>
            <a:ext cx="6469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charset="0"/>
              </a:rPr>
              <a:t>解：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4BF338-B019-4AB1-8F69-FC17C624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381" y="2757304"/>
            <a:ext cx="5544312" cy="699516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63F0F7F3-5FFF-4831-87A5-0780087365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812003"/>
              </p:ext>
            </p:extLst>
          </p:nvPr>
        </p:nvGraphicFramePr>
        <p:xfrm>
          <a:off x="2946848" y="3562240"/>
          <a:ext cx="2814320" cy="717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8" r:id="rId5" imgW="1257300" imgH="330200" progId="Equation.KSEE3">
                  <p:embed/>
                </p:oleObj>
              </mc:Choice>
              <mc:Fallback>
                <p:oleObj r:id="rId5" imgW="1257300" imgH="330200" progId="Equation.KSEE3">
                  <p:embed/>
                  <p:pic>
                    <p:nvPicPr>
                      <p:cNvPr id="7" name="对象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3F0F7F3-5FFF-4831-87A5-0780087365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6848" y="3562240"/>
                        <a:ext cx="2814320" cy="717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292C8D-B492-4FAB-BC28-651EBD06F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848" y="4454179"/>
            <a:ext cx="1196340" cy="525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4DAC8-EE4A-4957-A74F-28398FFA7685}"/>
                  </a:ext>
                </a:extLst>
              </p:cNvPr>
              <p:cNvSpPr txBox="1"/>
              <p:nvPr/>
            </p:nvSpPr>
            <p:spPr>
              <a:xfrm>
                <a:off x="1366009" y="1168938"/>
                <a:ext cx="10170671" cy="124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. 一质点在如图所示的坐标平面内作圆周运动，有一力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zh-CN" alt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kumimoji="0" lang="en-US" altLang="zh-CN" sz="2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（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𝒙</m:t>
                    </m:r>
                    <m:acc>
                      <m:accPr>
                        <m:chr m:val="⃗"/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acc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𝒚</m:t>
                    </m:r>
                    <m:acc>
                      <m:accPr>
                        <m:chr m:val="⃗"/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acc>
                    <m:r>
                      <a:rPr kumimoji="0" lang="zh-CN" altLang="en-US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作用在质点上。在该质点从坐标原点运动到           位置过程中，求力对它所做的功为多少？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E4DAC8-EE4A-4957-A74F-28398FFA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09" y="1168938"/>
                <a:ext cx="10170671" cy="1245084"/>
              </a:xfrm>
              <a:prstGeom prst="rect">
                <a:avLst/>
              </a:prstGeom>
              <a:blipFill>
                <a:blip r:embed="rId8"/>
                <a:stretch>
                  <a:fillRect l="-899" r="-899" b="-10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-2147482623">
            <a:extLst>
              <a:ext uri="{FF2B5EF4-FFF2-40B4-BE49-F238E27FC236}">
                <a16:creationId xmlns:a16="http://schemas.microsoft.com/office/drawing/2014/main" id="{CBAF38AA-BF46-41D1-9A5B-3E130525BF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6798" y="1676551"/>
          <a:ext cx="749122" cy="33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9" r:id="rId9" imgW="508000" imgH="228600" progId="Equation.3">
                  <p:embed/>
                </p:oleObj>
              </mc:Choice>
              <mc:Fallback>
                <p:oleObj r:id="rId9" imgW="508000" imgH="228600" progId="Equation.3">
                  <p:embed/>
                  <p:pic>
                    <p:nvPicPr>
                      <p:cNvPr id="11" name="对象 -2147482623">
                        <a:extLst>
                          <a:ext uri="{FF2B5EF4-FFF2-40B4-BE49-F238E27FC236}">
                            <a16:creationId xmlns:a16="http://schemas.microsoft.com/office/drawing/2014/main" id="{CBAF38AA-BF46-41D1-9A5B-3E130525BF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46798" y="1676551"/>
                        <a:ext cx="749122" cy="3367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799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69DA81BF-749C-41E6-B79C-63E7FE98E2B6}"/>
              </a:ext>
            </a:extLst>
          </p:cNvPr>
          <p:cNvSpPr txBox="1"/>
          <p:nvPr/>
        </p:nvSpPr>
        <p:spPr>
          <a:xfrm>
            <a:off x="1010920" y="836202"/>
            <a:ext cx="9687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已知地球的半径为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，质量为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。现有一质量为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的物体，在离地面高度为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2R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处。以地球和物体为系统，若取地面为势能零点，求系统的引力势能为多少（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G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为万有引力常量）？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5FB3C2-3C37-457A-8B42-5B885A32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40" y="2188350"/>
            <a:ext cx="7089140" cy="42022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39C9A4-3996-45FC-9559-1AD38EAF0D21}"/>
              </a:ext>
            </a:extLst>
          </p:cNvPr>
          <p:cNvSpPr txBox="1"/>
          <p:nvPr/>
        </p:nvSpPr>
        <p:spPr>
          <a:xfrm>
            <a:off x="1088945" y="22997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知识回顾：</a:t>
            </a:r>
          </a:p>
        </p:txBody>
      </p:sp>
    </p:spTree>
    <p:extLst>
      <p:ext uri="{BB962C8B-B14F-4D97-AF65-F5344CB8AC3E}">
        <p14:creationId xmlns:p14="http://schemas.microsoft.com/office/powerpoint/2010/main" val="16424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9CE0A1-11F9-4535-B273-ACA93FB9081C}"/>
              </a:ext>
            </a:extLst>
          </p:cNvPr>
          <p:cNvSpPr txBox="1"/>
          <p:nvPr/>
        </p:nvSpPr>
        <p:spPr>
          <a:xfrm>
            <a:off x="1059179" y="1006452"/>
            <a:ext cx="90576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解： 质点在保守力场中某点的势能，在量值上等于质点从某点移动到零势能点的过程中保守力所做的功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893213-5A42-4263-A538-D4E2CC4A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51" y="2114063"/>
            <a:ext cx="4456176" cy="6598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C82B54D-DAF5-4C94-81D4-E1C9224FD201}"/>
              </a:ext>
            </a:extLst>
          </p:cNvPr>
          <p:cNvSpPr txBox="1"/>
          <p:nvPr/>
        </p:nvSpPr>
        <p:spPr>
          <a:xfrm>
            <a:off x="1711960" y="2967335"/>
            <a:ext cx="490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设由地心沿半径向外为正方向：</a:t>
            </a:r>
          </a:p>
        </p:txBody>
      </p:sp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CC59864B-BCE8-408E-A82A-C3801CF3B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794770"/>
              </p:ext>
            </p:extLst>
          </p:nvPr>
        </p:nvGraphicFramePr>
        <p:xfrm>
          <a:off x="3959351" y="3588127"/>
          <a:ext cx="2783840" cy="92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2" r:id="rId4" imgW="889000" imgH="393700" progId="Equation.KSEE3">
                  <p:embed/>
                </p:oleObj>
              </mc:Choice>
              <mc:Fallback>
                <p:oleObj r:id="rId4" imgW="889000" imgH="393700" progId="Equation.KSEE3">
                  <p:embed/>
                  <p:pic>
                    <p:nvPicPr>
                      <p:cNvPr id="9" name="对象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C59864B-BCE8-408E-A82A-C3801CF3B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9351" y="3588127"/>
                        <a:ext cx="2783840" cy="92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B61B199-595D-4C35-99D9-4DAC83A135FD}"/>
              </a:ext>
            </a:extLst>
          </p:cNvPr>
          <p:cNvSpPr txBox="1"/>
          <p:nvPr/>
        </p:nvSpPr>
        <p:spPr>
          <a:xfrm>
            <a:off x="1783080" y="4671814"/>
            <a:ext cx="718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物体与地心相距为3R，此处系统的引力势能为</a:t>
            </a:r>
          </a:p>
        </p:txBody>
      </p:sp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5CA72B0C-73BA-4465-AC9C-54872C9A7E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05028"/>
              </p:ext>
            </p:extLst>
          </p:nvPr>
        </p:nvGraphicFramePr>
        <p:xfrm>
          <a:off x="3959351" y="5331185"/>
          <a:ext cx="3938270" cy="932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3" r:id="rId6" imgW="1714500" imgH="405765" progId="Equation.KSEE3">
                  <p:embed/>
                </p:oleObj>
              </mc:Choice>
              <mc:Fallback>
                <p:oleObj r:id="rId6" imgW="1714500" imgH="405765" progId="Equation.KSEE3">
                  <p:embed/>
                  <p:pic>
                    <p:nvPicPr>
                      <p:cNvPr id="4" name="对象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693E491-0F9A-4C9E-AF32-42C6FB74EB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9351" y="5331185"/>
                        <a:ext cx="3938270" cy="932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707785DC-2F7B-49DF-BDF1-603D8E17A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5527" y="2873935"/>
            <a:ext cx="2978913" cy="14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1"/>
      <p:bldP spid="8" grpId="2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9B9E04-78E6-4B26-BA5D-D1165F54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63" y="1448264"/>
            <a:ext cx="9982273" cy="32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4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196096-997B-47DE-864F-84120396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419" y="1065351"/>
            <a:ext cx="6856281" cy="48445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7A19F6-5E51-4D9A-B5A6-DE793DB4F1C7}"/>
              </a:ext>
            </a:extLst>
          </p:cNvPr>
          <p:cNvSpPr txBox="1"/>
          <p:nvPr/>
        </p:nvSpPr>
        <p:spPr>
          <a:xfrm>
            <a:off x="584200" y="9993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知识回顾：</a:t>
            </a:r>
          </a:p>
        </p:txBody>
      </p:sp>
    </p:spTree>
    <p:extLst>
      <p:ext uri="{BB962C8B-B14F-4D97-AF65-F5344CB8AC3E}">
        <p14:creationId xmlns:p14="http://schemas.microsoft.com/office/powerpoint/2010/main" val="247086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2F2A2C-0D01-4437-AC18-CEF628E3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923" y="2001422"/>
            <a:ext cx="2139881" cy="2255716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BE65CA41-15E9-4EDC-B001-4C553391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293" y="1479805"/>
            <a:ext cx="630530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：（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）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        （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3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D819C8-E95D-48F4-B0A4-8DB3F807E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042" y="1273302"/>
            <a:ext cx="1705356" cy="8671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37E21F-B198-4F5F-9E89-1837679D1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48" y="1273302"/>
            <a:ext cx="2904744" cy="95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B3C4D8-5040-4744-B944-18A686D73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616" y="2611374"/>
            <a:ext cx="4443984" cy="1147572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B098CE76-CF1B-4313-BB8B-E1C630428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36741"/>
              </p:ext>
            </p:extLst>
          </p:nvPr>
        </p:nvGraphicFramePr>
        <p:xfrm>
          <a:off x="2876042" y="4604803"/>
          <a:ext cx="1927728" cy="92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8" name="Equation" r:id="rId7" imgW="21031200" imgH="10058400" progId="Equation.DSMT4">
                  <p:embed/>
                </p:oleObj>
              </mc:Choice>
              <mc:Fallback>
                <p:oleObj name="Equation" r:id="rId7" imgW="21031200" imgH="10058400" progId="Equation.DSMT4">
                  <p:embed/>
                  <p:pic>
                    <p:nvPicPr>
                      <p:cNvPr id="16" name="对象 1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6042" y="4604803"/>
                        <a:ext cx="1927728" cy="92188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66239F7D-4718-4C33-BFC6-5144F540F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959526"/>
              </p:ext>
            </p:extLst>
          </p:nvPr>
        </p:nvGraphicFramePr>
        <p:xfrm>
          <a:off x="5051463" y="4604803"/>
          <a:ext cx="31861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9" name="Equation" r:id="rId9" imgW="34747200" imgH="10058400" progId="Equation.DSMT4">
                  <p:embed/>
                </p:oleObj>
              </mc:Choice>
              <mc:Fallback>
                <p:oleObj name="Equation" r:id="rId9" imgW="34747200" imgH="10058400" progId="Equation.DSMT4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51463" y="4604803"/>
                        <a:ext cx="3186112" cy="9207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右 10">
            <a:extLst>
              <a:ext uri="{FF2B5EF4-FFF2-40B4-BE49-F238E27FC236}">
                <a16:creationId xmlns:a16="http://schemas.microsoft.com/office/drawing/2014/main" id="{99C15EEC-5EC4-468F-A1C0-164D0CA2DFA6}"/>
              </a:ext>
            </a:extLst>
          </p:cNvPr>
          <p:cNvSpPr/>
          <p:nvPr/>
        </p:nvSpPr>
        <p:spPr>
          <a:xfrm>
            <a:off x="5164317" y="1641341"/>
            <a:ext cx="325120" cy="228600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1BE95C-6D6B-482D-96EC-EA5AC4B2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7423" y="673608"/>
            <a:ext cx="2478827" cy="6725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8EF9594-D9C4-4117-93C9-5E5D98337E66}"/>
              </a:ext>
            </a:extLst>
          </p:cNvPr>
          <p:cNvSpPr txBox="1"/>
          <p:nvPr/>
        </p:nvSpPr>
        <p:spPr>
          <a:xfrm>
            <a:off x="9410088" y="47549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引力和斥力</a:t>
            </a:r>
          </a:p>
        </p:txBody>
      </p:sp>
    </p:spTree>
    <p:extLst>
      <p:ext uri="{BB962C8B-B14F-4D97-AF65-F5344CB8AC3E}">
        <p14:creationId xmlns:p14="http://schemas.microsoft.com/office/powerpoint/2010/main" val="19786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5EA3475-25CC-4365-9C01-84B9A2EA2D8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156679" y="2871336"/>
            <a:ext cx="3324249" cy="22812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5A1820-93FA-43BC-B646-CD9498B1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33" y="2760120"/>
            <a:ext cx="3799952" cy="533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2490B9-C278-43E4-B602-D0E565E0A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430" y="3654191"/>
            <a:ext cx="1367323" cy="18657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CE4CE1-0EFC-4402-8A68-D4201DE33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68" y="963290"/>
            <a:ext cx="9739384" cy="13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721</Words>
  <Application>Microsoft Office PowerPoint</Application>
  <PresentationFormat>宽屏</PresentationFormat>
  <Paragraphs>100</Paragraphs>
  <Slides>24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华文楷体</vt:lpstr>
      <vt:lpstr>华文宋体</vt:lpstr>
      <vt:lpstr>华文新魏</vt:lpstr>
      <vt:lpstr>微软雅黑</vt:lpstr>
      <vt:lpstr>Arial</vt:lpstr>
      <vt:lpstr>Calibri</vt:lpstr>
      <vt:lpstr>Cambria Math</vt:lpstr>
      <vt:lpstr>Wingdings</vt:lpstr>
      <vt:lpstr>Office 主题​​</vt:lpstr>
      <vt:lpstr>Equation.3</vt:lpstr>
      <vt:lpstr>WPS 公式 3.0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强 文雅</cp:lastModifiedBy>
  <cp:revision>197</cp:revision>
  <dcterms:created xsi:type="dcterms:W3CDTF">2019-06-19T02:08:00Z</dcterms:created>
  <dcterms:modified xsi:type="dcterms:W3CDTF">2022-04-12T05:57:33Z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E1D66A8DF80D4B1BB99F04EC6E1DB564</vt:lpwstr>
  </property>
</Properties>
</file>